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</p:sldMasterIdLst>
  <p:notesMasterIdLst>
    <p:notesMasterId r:id="rId13"/>
  </p:notesMasterIdLst>
  <p:handoutMasterIdLst>
    <p:handoutMasterId r:id="rId14"/>
  </p:handoutMasterIdLst>
  <p:sldIdLst>
    <p:sldId id="276" r:id="rId2"/>
    <p:sldId id="278" r:id="rId3"/>
    <p:sldId id="280" r:id="rId4"/>
    <p:sldId id="279" r:id="rId5"/>
    <p:sldId id="293" r:id="rId6"/>
    <p:sldId id="291" r:id="rId7"/>
    <p:sldId id="281" r:id="rId8"/>
    <p:sldId id="296" r:id="rId9"/>
    <p:sldId id="297" r:id="rId10"/>
    <p:sldId id="283" r:id="rId11"/>
    <p:sldId id="277" r:id="rId12"/>
  </p:sldIdLst>
  <p:sldSz cx="9144000" cy="6858000" type="screen4x3"/>
  <p:notesSz cx="6797675" cy="99282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8">
          <p15:clr>
            <a:srgbClr val="A4A3A4"/>
          </p15:clr>
        </p15:guide>
        <p15:guide id="2" orient="horz" pos="393">
          <p15:clr>
            <a:srgbClr val="A4A3A4"/>
          </p15:clr>
        </p15:guide>
        <p15:guide id="3" pos="288">
          <p15:clr>
            <a:srgbClr val="A4A3A4"/>
          </p15:clr>
        </p15:guide>
        <p15:guide id="4" pos="10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095" autoAdjust="0"/>
  </p:normalViewPr>
  <p:slideViewPr>
    <p:cSldViewPr snapToGrid="0">
      <p:cViewPr varScale="1">
        <p:scale>
          <a:sx n="55" d="100"/>
          <a:sy n="55" d="100"/>
        </p:scale>
        <p:origin x="1128" y="48"/>
      </p:cViewPr>
      <p:guideLst>
        <p:guide orient="horz" pos="658"/>
        <p:guide orient="horz" pos="393"/>
        <p:guide pos="288"/>
        <p:guide pos="10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7" y="0"/>
            <a:ext cx="2945659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2210"/>
            <a:ext cx="2945659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7" y="9432210"/>
            <a:ext cx="2945659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‹Nº›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7" y="0"/>
            <a:ext cx="2945659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6105"/>
            <a:ext cx="4984962" cy="446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Klicken Sie, um die Formate des Vorlagentextes zu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2210"/>
            <a:ext cx="2945659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7" y="9432210"/>
            <a:ext cx="2945659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4353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0039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2594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0957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111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3747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809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75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27895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189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/>
              <a:t>Haga clic para modificar el estilo de título del patrón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S"/>
              <a:t>Promoción de Tecnología LED en Bolivia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FF03AA7-196F-4963-8C79-8D69006F329E}" type="datetime1">
              <a:rPr lang="es-ES" noProof="0" smtClean="0"/>
              <a:t>10/04/2019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/>
              <a:t>Haga clic para modificar el estilo de título del patrón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S"/>
              <a:t>Promoción de Tecnología LED en Bolivia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230B17B-E265-4749-86F0-9348BB3CB815}" type="datetime1">
              <a:rPr lang="es-ES" noProof="0" smtClean="0"/>
              <a:t>10/04/2019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/>
              <a:t>Haga clic para modificar el estilo de título del patrón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S"/>
              <a:t>Promoción de Tecnología LED en Bolivia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8761450-542D-4EEA-9B10-C973A682FFBA}" type="datetime1">
              <a:rPr lang="es-ES" noProof="0" smtClean="0"/>
              <a:t>10/04/2019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noProof="0"/>
              <a:t>Haga clic en el icono para agregar una imagen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/>
              <a:t>Haga clic para modificar el estilo de título del patrón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S"/>
              <a:t>Promoción de Tecnología LED en Bolivia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71F3D73-FC09-45D9-8503-C30540862A89}" type="datetime1">
              <a:rPr lang="es-ES" noProof="0" smtClean="0"/>
              <a:t>10/04/2019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noProof="0"/>
              <a:t>Haga clic en el icono para agregar una imagen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s-ES" noProof="0"/>
              <a:t>Haga clic para modificar el estilo de título del patrón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S"/>
              <a:t>Promoción de Tecnología LED en Bolivia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FA8EFD4-8F9C-493B-B2DA-692D9AF5D8B4}" type="datetime1">
              <a:rPr lang="es-ES" noProof="0" smtClean="0"/>
              <a:t>10/04/2019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s-ES" noProof="0"/>
              <a:t>Haga clic para modificar el estilo de título del patrón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S"/>
              <a:t>Promoción de Tecnología LED en Bolivia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45834CD-4B9B-4BF2-A552-B8DF30AB3819}" type="datetime1">
              <a:rPr lang="es-ES" noProof="0" smtClean="0"/>
              <a:t>10/04/2019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Erste Ebene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 dirty="0">
                <a:solidFill>
                  <a:srgbClr val="6E6452"/>
                </a:solidFill>
                <a:latin typeface="Arial Narrow" pitchFamily="34" charset="0"/>
              </a:rPr>
              <a:t>Página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‹Nº›</a:t>
            </a:fld>
            <a:endParaRPr lang="de-DE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s-US"/>
              <a:t>Promoción de Tecnología LED en Bolivia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53F43789-F6CE-4676-9805-E0E5E6BF4747}" type="datetime1">
              <a:rPr lang="es-ES" noProof="0" smtClean="0"/>
              <a:t>10/04/2019</a:t>
            </a:fld>
            <a:endParaRPr lang="de-DE" noProof="0"/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Titel durch Klicken hinzufügen</a:t>
            </a:r>
          </a:p>
        </p:txBody>
      </p:sp>
      <p:pic>
        <p:nvPicPr>
          <p:cNvPr id="1026" name="Picture 2" descr="C:\Users\calero_jua\Desktop\presentacion plantilla giz -bol eca 2016 22.jpg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</p:sldLayoutIdLst>
  <p:transition/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bolivialed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johannes.kissel@giz.de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iz.d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evistas.unal.edu.co/index.php/dyna/article/view/45442/53687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315844" y="6581001"/>
            <a:ext cx="4862622" cy="246221"/>
          </a:xfrm>
        </p:spPr>
        <p:txBody>
          <a:bodyPr/>
          <a:lstStyle/>
          <a:p>
            <a:pPr marL="457200" indent="-457200"/>
            <a:r>
              <a:rPr lang="es-US" b="0">
                <a:solidFill>
                  <a:schemeClr val="tx1">
                    <a:lumMod val="50000"/>
                    <a:lumOff val="50000"/>
                  </a:schemeClr>
                </a:solidFill>
                <a:latin typeface="Gravur-CondensedBold" pitchFamily="2" charset="0"/>
                <a:cs typeface="Calibri" pitchFamily="34" charset="0"/>
              </a:rPr>
              <a:t>Promoción de Tecnología LED en Bolivia</a:t>
            </a:r>
            <a:endParaRPr lang="es-BO" b="0" dirty="0">
              <a:solidFill>
                <a:schemeClr val="tx1">
                  <a:lumMod val="50000"/>
                  <a:lumOff val="50000"/>
                </a:schemeClr>
              </a:solidFill>
              <a:latin typeface="Gravur-CondensedBold" pitchFamily="2" charset="0"/>
              <a:cs typeface="Calibri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45A0984-2D80-47AC-A6F6-60342045ABFC}" type="datetime1">
              <a:rPr lang="es-ES" smtClean="0"/>
              <a:t>10/04/2019</a:t>
            </a:fld>
            <a:endParaRPr lang="de-DE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009" y="2438076"/>
            <a:ext cx="2875955" cy="1075632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435836" y="3634472"/>
            <a:ext cx="846887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s-BO" sz="35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Gravur-CondensedBold" pitchFamily="2" charset="0"/>
                <a:cs typeface="Calibri" pitchFamily="34" charset="0"/>
              </a:rPr>
              <a:t>Programa de Energías Renovables (PEERR)</a:t>
            </a:r>
          </a:p>
          <a:p>
            <a:pPr marL="457200" indent="-457200"/>
            <a:r>
              <a:rPr lang="es-BO" sz="35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Gravur-CondensedBold" pitchFamily="2" charset="0"/>
                <a:cs typeface="Calibri" pitchFamily="34" charset="0"/>
              </a:rPr>
              <a:t>Promoción de Tecnología LED en Bolivia</a:t>
            </a:r>
          </a:p>
          <a:p>
            <a:pPr marL="457200" indent="-457200"/>
            <a:endParaRPr lang="es-BO" sz="3500" b="0" dirty="0">
              <a:solidFill>
                <a:schemeClr val="tx1">
                  <a:lumMod val="50000"/>
                  <a:lumOff val="50000"/>
                </a:schemeClr>
              </a:solidFill>
              <a:latin typeface="Gravur-CondensedBold" pitchFamily="2" charset="0"/>
              <a:cs typeface="Calibri" pitchFamily="34" charset="0"/>
            </a:endParaRPr>
          </a:p>
          <a:p>
            <a:pPr marL="457200" indent="-457200"/>
            <a:r>
              <a:rPr lang="es-BO" sz="35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Gravur-CondensedBold" pitchFamily="2" charset="0"/>
                <a:cs typeface="Calibri" pitchFamily="34" charset="0"/>
              </a:rPr>
              <a:t>Marzo de 2019</a:t>
            </a:r>
          </a:p>
        </p:txBody>
      </p:sp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US"/>
              <a:t>Promoción de Tecnología LED en Bolivia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CFFA334-54C4-4417-82F9-3221491C574C}" type="datetime1">
              <a:rPr lang="es-ES" smtClean="0"/>
              <a:t>10/04/2019</a:t>
            </a:fld>
            <a:endParaRPr lang="de-DE" dirty="0"/>
          </a:p>
        </p:txBody>
      </p:sp>
      <p:sp>
        <p:nvSpPr>
          <p:cNvPr id="7" name="Shape 110"/>
          <p:cNvSpPr txBox="1">
            <a:spLocks noGrp="1"/>
          </p:cNvSpPr>
          <p:nvPr>
            <p:ph type="title"/>
          </p:nvPr>
        </p:nvSpPr>
        <p:spPr>
          <a:xfrm>
            <a:off x="679155" y="1045775"/>
            <a:ext cx="6740354" cy="60053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 b="1" kern="1200" dirty="0">
                <a:solidFill>
                  <a:srgbClr val="999999"/>
                </a:solidFill>
                <a:latin typeface="Arial" charset="0"/>
                <a:ea typeface="+mn-ea"/>
                <a:cs typeface="+mn-cs"/>
              </a:rPr>
              <a:t>Proyecto </a:t>
            </a:r>
            <a:r>
              <a:rPr lang="en" sz="2000" b="1" kern="1200" dirty="0">
                <a:solidFill>
                  <a:schemeClr val="accent1"/>
                </a:solidFill>
                <a:latin typeface="Arial" charset="0"/>
                <a:ea typeface="+mn-ea"/>
                <a:cs typeface="+mn-cs"/>
              </a:rPr>
              <a:t>en detalle</a:t>
            </a:r>
          </a:p>
        </p:txBody>
      </p:sp>
      <p:sp>
        <p:nvSpPr>
          <p:cNvPr id="8" name="Shape 111"/>
          <p:cNvSpPr txBox="1">
            <a:spLocks/>
          </p:cNvSpPr>
          <p:nvPr/>
        </p:nvSpPr>
        <p:spPr bwMode="auto">
          <a:xfrm>
            <a:off x="475939" y="1646314"/>
            <a:ext cx="8184981" cy="451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3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228600"/>
            <a:r>
              <a:rPr lang="es-US" sz="2000" dirty="0">
                <a:solidFill>
                  <a:schemeClr val="accent1"/>
                </a:solidFill>
                <a:latin typeface="Arial" charset="0"/>
              </a:rPr>
              <a:t>3. Plataforma web de información </a:t>
            </a:r>
          </a:p>
          <a:p>
            <a:pPr marL="228600"/>
            <a:endParaRPr lang="es-US" sz="2000" dirty="0">
              <a:solidFill>
                <a:schemeClr val="accent1"/>
              </a:solidFill>
              <a:latin typeface="Arial" charset="0"/>
            </a:endParaRPr>
          </a:p>
          <a:p>
            <a:pPr marL="342900" lvl="2" indent="-342900">
              <a:buClr>
                <a:srgbClr val="C80F0F"/>
              </a:buClr>
              <a:buFont typeface="Wingdings" panose="05000000000000000000" pitchFamily="2" charset="2"/>
              <a:buChar char="Ø"/>
            </a:pPr>
            <a:r>
              <a:rPr lang="es-US" dirty="0">
                <a:solidFill>
                  <a:srgbClr val="999999"/>
                </a:solidFill>
                <a:latin typeface="Arial" charset="0"/>
              </a:rPr>
              <a:t>Plataforma web con informaciones sobre la tecnología LED, esta plataforma busca ofrecer información sobre:</a:t>
            </a:r>
          </a:p>
          <a:p>
            <a:pPr marL="514350" lvl="4" indent="-285750">
              <a:buFont typeface="Wingdings" panose="05000000000000000000" pitchFamily="2" charset="2"/>
              <a:buChar char="ü"/>
            </a:pPr>
            <a:r>
              <a:rPr lang="es-US" dirty="0">
                <a:solidFill>
                  <a:srgbClr val="999999"/>
                </a:solidFill>
                <a:latin typeface="Arial" charset="0"/>
              </a:rPr>
              <a:t>Las instalaciones pilotos en particular y todo el proyecto en general.</a:t>
            </a:r>
          </a:p>
          <a:p>
            <a:pPr marL="514350" lvl="4" indent="-285750">
              <a:buFont typeface="Wingdings" panose="05000000000000000000" pitchFamily="2" charset="2"/>
              <a:buChar char="ü"/>
            </a:pPr>
            <a:r>
              <a:rPr lang="es-US" dirty="0">
                <a:solidFill>
                  <a:srgbClr val="999999"/>
                </a:solidFill>
                <a:latin typeface="Arial" charset="0"/>
              </a:rPr>
              <a:t>Información técnica, p.ej. rendimiento de iluminación, beneficios de la tecnología, calculadoras sobre ahorro de energía.</a:t>
            </a:r>
          </a:p>
          <a:p>
            <a:pPr marL="514350" lvl="4" indent="-285750">
              <a:buFont typeface="Wingdings" panose="05000000000000000000" pitchFamily="2" charset="2"/>
              <a:buChar char="ü"/>
            </a:pPr>
            <a:r>
              <a:rPr lang="es-US" dirty="0">
                <a:solidFill>
                  <a:srgbClr val="999999"/>
                </a:solidFill>
                <a:latin typeface="Arial" charset="0"/>
              </a:rPr>
              <a:t>Información personalizada para municipios, historias de éxito.</a:t>
            </a:r>
          </a:p>
          <a:p>
            <a:pPr marL="514350" lvl="4" indent="-285750">
              <a:buFont typeface="Wingdings" panose="05000000000000000000" pitchFamily="2" charset="2"/>
              <a:buChar char="ü"/>
            </a:pPr>
            <a:r>
              <a:rPr lang="es-US" dirty="0">
                <a:solidFill>
                  <a:srgbClr val="999999"/>
                </a:solidFill>
                <a:latin typeface="Arial" charset="0"/>
              </a:rPr>
              <a:t>Materiales de formación.</a:t>
            </a:r>
          </a:p>
          <a:p>
            <a:pPr marL="228600" lvl="4" indent="0">
              <a:buNone/>
            </a:pPr>
            <a:r>
              <a:rPr lang="es-US" dirty="0">
                <a:solidFill>
                  <a:srgbClr val="999999"/>
                </a:solidFill>
                <a:latin typeface="Arial" charset="0"/>
                <a:hlinkClick r:id="rId3"/>
              </a:rPr>
              <a:t>http://bolivialed.com/</a:t>
            </a:r>
            <a:endParaRPr lang="es-US" dirty="0">
              <a:solidFill>
                <a:srgbClr val="999999"/>
              </a:solidFill>
              <a:latin typeface="Arial" charset="0"/>
            </a:endParaRPr>
          </a:p>
          <a:p>
            <a:pPr marL="228600" lvl="4" indent="0">
              <a:buNone/>
            </a:pPr>
            <a:endParaRPr lang="es-US" dirty="0">
              <a:solidFill>
                <a:srgbClr val="999999"/>
              </a:solidFill>
              <a:latin typeface="Arial" charset="0"/>
            </a:endParaRPr>
          </a:p>
          <a:p>
            <a:pPr marL="228600" lvl="2" indent="0">
              <a:buNone/>
            </a:pPr>
            <a:endParaRPr lang="es-US" b="0" kern="0" dirty="0"/>
          </a:p>
          <a:p>
            <a:pPr marL="457200" lvl="2" indent="-228600">
              <a:buFont typeface="Karla"/>
              <a:buChar char="▸"/>
            </a:pPr>
            <a:endParaRPr lang="es-US" b="0" kern="0" dirty="0"/>
          </a:p>
          <a:p>
            <a:pPr marL="457200" lvl="2" indent="-228600">
              <a:buFont typeface="Karla"/>
              <a:buChar char="▸"/>
            </a:pPr>
            <a:endParaRPr lang="es-US" b="0" kern="0" dirty="0"/>
          </a:p>
          <a:p>
            <a:pPr marL="457200" indent="-228600"/>
            <a:endParaRPr lang="es-US" b="0" kern="0" dirty="0"/>
          </a:p>
          <a:p>
            <a:pPr marL="228600"/>
            <a:endParaRPr lang="es-US" b="0" kern="0" dirty="0"/>
          </a:p>
          <a:p>
            <a:pPr marL="457200" indent="-228600">
              <a:spcBef>
                <a:spcPts val="0"/>
              </a:spcBef>
            </a:pPr>
            <a:endParaRPr lang="es-US" b="0" kern="0" dirty="0"/>
          </a:p>
          <a:p>
            <a:pPr marL="228600"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</p:txBody>
      </p:sp>
    </p:spTree>
    <p:extLst>
      <p:ext uri="{BB962C8B-B14F-4D97-AF65-F5344CB8AC3E}">
        <p14:creationId xmlns:p14="http://schemas.microsoft.com/office/powerpoint/2010/main" val="326383872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US"/>
              <a:t>Promoción de Tecnología LED en Bolivia</a:t>
            </a:r>
            <a:endParaRPr lang="de-DE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DD74DEE-9FBF-4D54-BD9C-25C53B4E76B7}" type="datetime1">
              <a:rPr lang="es-ES" noProof="0" smtClean="0"/>
              <a:t>10/04/2019</a:t>
            </a:fld>
            <a:endParaRPr lang="de-DE" noProof="0"/>
          </a:p>
        </p:txBody>
      </p:sp>
      <p:sp>
        <p:nvSpPr>
          <p:cNvPr id="9" name="Inhaltsplatzhalter 7"/>
          <p:cNvSpPr txBox="1">
            <a:spLocks/>
          </p:cNvSpPr>
          <p:nvPr/>
        </p:nvSpPr>
        <p:spPr>
          <a:xfrm>
            <a:off x="884238" y="2479675"/>
            <a:ext cx="4481512" cy="260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spcBef>
                <a:spcPts val="0"/>
              </a:spcBef>
              <a:spcAft>
                <a:spcPts val="600"/>
              </a:spcAft>
              <a:buClr>
                <a:srgbClr val="C80F0F"/>
              </a:buClr>
              <a:tabLst>
                <a:tab pos="2190750" algn="l"/>
              </a:tabLst>
              <a:defRPr/>
            </a:pP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Como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empresa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federal, la GIZ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asiste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al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Gobierno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de la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República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Federal de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Alemania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en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su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labor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para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alcanzar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sus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objetivos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en el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ámbito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de la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cooperación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internacional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para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el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desarrollo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sostenible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.</a:t>
            </a:r>
          </a:p>
          <a:p>
            <a:pPr lvl="0" algn="l">
              <a:spcBef>
                <a:spcPts val="0"/>
              </a:spcBef>
              <a:spcAft>
                <a:spcPts val="600"/>
              </a:spcAft>
              <a:buClr>
                <a:srgbClr val="C80F0F"/>
              </a:buClr>
              <a:tabLst>
                <a:tab pos="2190750" algn="l"/>
              </a:tabLst>
              <a:defRPr/>
            </a:pPr>
            <a:b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</a:b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Deutsche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Gesellschaft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für</a:t>
            </a:r>
            <a:b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</a:b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Internationale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Zusammenarbeit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(GIZ) GmbH</a:t>
            </a:r>
          </a:p>
          <a:p>
            <a:pPr lvl="0" algn="l">
              <a:spcBef>
                <a:spcPts val="0"/>
              </a:spcBef>
              <a:spcAft>
                <a:spcPts val="0"/>
              </a:spcAft>
              <a:buClr>
                <a:srgbClr val="C80F0F"/>
              </a:buClr>
              <a:tabLst>
                <a:tab pos="2190750" algn="l"/>
              </a:tabLst>
              <a:defRPr/>
            </a:pPr>
            <a:endParaRPr lang="en-GB" sz="1050" b="0" kern="0" dirty="0">
              <a:solidFill>
                <a:srgbClr val="6E6452"/>
              </a:solidFill>
              <a:latin typeface="Gravur-Condensed" panose="02000506020000020004" pitchFamily="2" charset="0"/>
            </a:endParaRPr>
          </a:p>
          <a:p>
            <a:pPr lvl="0" algn="l">
              <a:spcBef>
                <a:spcPts val="0"/>
              </a:spcBef>
              <a:spcAft>
                <a:spcPts val="0"/>
              </a:spcAft>
              <a:buClr>
                <a:srgbClr val="C80F0F"/>
              </a:buClr>
              <a:tabLst>
                <a:tab pos="2190750" algn="l"/>
              </a:tabLst>
              <a:defRPr/>
            </a:pP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Agencia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La Paz</a:t>
            </a:r>
          </a:p>
          <a:p>
            <a:pPr lvl="0" algn="l">
              <a:spcBef>
                <a:spcPts val="0"/>
              </a:spcBef>
              <a:spcAft>
                <a:spcPts val="0"/>
              </a:spcAft>
              <a:buClr>
                <a:srgbClr val="C80F0F"/>
              </a:buClr>
              <a:tabLst>
                <a:tab pos="2190750" algn="l"/>
              </a:tabLst>
              <a:defRPr/>
            </a:pP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Av. Julio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Patiño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No. 1178, entre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calles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17 y 18, </a:t>
            </a:r>
            <a:r>
              <a:rPr lang="en-GB" sz="1050" b="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Calacoto</a:t>
            </a:r>
            <a:endParaRPr lang="en-GB" sz="1050" b="0" kern="0" dirty="0">
              <a:solidFill>
                <a:srgbClr val="6E6452"/>
              </a:solidFill>
              <a:latin typeface="Gravur-Condensed" panose="02000506020000020004" pitchFamily="2" charset="0"/>
            </a:endParaRPr>
          </a:p>
          <a:p>
            <a:pPr lvl="0" algn="l">
              <a:spcBef>
                <a:spcPts val="0"/>
              </a:spcBef>
              <a:spcAft>
                <a:spcPts val="0"/>
              </a:spcAft>
              <a:buClr>
                <a:srgbClr val="C80F0F"/>
              </a:buClr>
              <a:tabLst>
                <a:tab pos="180975" algn="l"/>
              </a:tabLst>
              <a:defRPr/>
            </a:pP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T	+591 (2) 277 1380</a:t>
            </a:r>
            <a:b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</a:b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F	+591 (2) 211 7462</a:t>
            </a:r>
          </a:p>
          <a:p>
            <a:pPr lvl="0" algn="l">
              <a:spcBef>
                <a:spcPts val="0"/>
              </a:spcBef>
              <a:spcAft>
                <a:spcPts val="600"/>
              </a:spcAft>
              <a:buClr>
                <a:srgbClr val="C80F0F"/>
              </a:buClr>
              <a:tabLst>
                <a:tab pos="180975" algn="l"/>
              </a:tabLst>
              <a:defRPr/>
            </a:pP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E	alejandra.prada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  <a:hlinkClick r:id="rId3"/>
              </a:rPr>
              <a:t>@giz.de</a:t>
            </a:r>
            <a:b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</a:b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I	</a:t>
            </a: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  <a:hlinkClick r:id="rId4"/>
              </a:rPr>
              <a:t>www.giz.de/</a:t>
            </a:r>
            <a:endParaRPr lang="en-GB" sz="1050" b="0" kern="0" dirty="0">
              <a:solidFill>
                <a:srgbClr val="6E6452"/>
              </a:solidFill>
              <a:latin typeface="Gravur-Condensed" panose="02000506020000020004" pitchFamily="2" charset="0"/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  <a:latin typeface="Gravur-Condensed" panose="02000506020000020004" pitchFamily="2" charset="0"/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  <a:latin typeface="Gravur-Condensed" panose="02000506020000020004" pitchFamily="2" charset="0"/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  <a:latin typeface="Gravur-Condensed" panose="02000506020000020004" pitchFamily="2" charset="0"/>
            </a:endParaRPr>
          </a:p>
          <a:p>
            <a:pPr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  <a:latin typeface="Gravur-Condensed" panose="02000506020000020004" pitchFamily="2" charset="0"/>
            </a:endParaRPr>
          </a:p>
        </p:txBody>
      </p:sp>
      <p:sp>
        <p:nvSpPr>
          <p:cNvPr id="10" name="Inhaltsplatzhalter 8"/>
          <p:cNvSpPr txBox="1">
            <a:spLocks/>
          </p:cNvSpPr>
          <p:nvPr/>
        </p:nvSpPr>
        <p:spPr>
          <a:xfrm>
            <a:off x="5667375" y="2479675"/>
            <a:ext cx="3005138" cy="381476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spcBef>
                <a:spcPts val="0"/>
              </a:spcBef>
              <a:spcAft>
                <a:spcPts val="600"/>
              </a:spcAft>
              <a:buClr>
                <a:srgbClr val="C80F0F"/>
              </a:buClr>
              <a:tabLst>
                <a:tab pos="2190750" algn="l"/>
              </a:tabLst>
              <a:defRPr/>
            </a:pPr>
            <a:r>
              <a:rPr lang="en-GB" sz="105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Directora</a:t>
            </a:r>
            <a:r>
              <a:rPr lang="en-GB" sz="105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</a:t>
            </a:r>
            <a:r>
              <a:rPr lang="en-GB" sz="105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Residente</a:t>
            </a:r>
            <a:r>
              <a:rPr lang="en-GB" sz="105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GIZ Bolivia</a:t>
            </a:r>
            <a:br>
              <a:rPr lang="en-GB" sz="1050" kern="0" dirty="0">
                <a:solidFill>
                  <a:srgbClr val="6E6452"/>
                </a:solidFill>
                <a:latin typeface="Gravur-Condensed" panose="02000506020000020004" pitchFamily="2" charset="0"/>
              </a:rPr>
            </a:b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Elisabeth Girrbach</a:t>
            </a:r>
          </a:p>
          <a:p>
            <a:pPr lvl="0" algn="l">
              <a:spcBef>
                <a:spcPts val="0"/>
              </a:spcBef>
              <a:spcAft>
                <a:spcPts val="600"/>
              </a:spcAft>
              <a:buClr>
                <a:srgbClr val="C80F0F"/>
              </a:buClr>
              <a:tabLst>
                <a:tab pos="2190750" algn="l"/>
              </a:tabLst>
              <a:defRPr/>
            </a:pPr>
            <a:r>
              <a:rPr lang="en-GB" sz="105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Autor</a:t>
            </a:r>
            <a:r>
              <a:rPr lang="en-GB" sz="105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/</a:t>
            </a:r>
            <a:r>
              <a:rPr lang="en-GB" sz="105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es</a:t>
            </a:r>
            <a:r>
              <a:rPr lang="en-GB" sz="105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 (Expositor/</a:t>
            </a:r>
            <a:r>
              <a:rPr lang="en-GB" sz="1050" kern="0" dirty="0" err="1">
                <a:solidFill>
                  <a:srgbClr val="6E6452"/>
                </a:solidFill>
                <a:latin typeface="Gravur-Condensed" panose="02000506020000020004" pitchFamily="2" charset="0"/>
              </a:rPr>
              <a:t>es</a:t>
            </a:r>
            <a:r>
              <a:rPr lang="en-GB" sz="105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)</a:t>
            </a:r>
            <a:br>
              <a:rPr lang="en-GB" sz="1050" kern="0" dirty="0">
                <a:solidFill>
                  <a:srgbClr val="6E6452"/>
                </a:solidFill>
                <a:latin typeface="Gravur-Condensed" panose="02000506020000020004" pitchFamily="2" charset="0"/>
              </a:rPr>
            </a:br>
            <a:r>
              <a:rPr lang="en-GB" sz="1050" b="0" kern="0" dirty="0">
                <a:solidFill>
                  <a:srgbClr val="6E6452"/>
                </a:solidFill>
                <a:latin typeface="Gravur-Condensed" panose="02000506020000020004" pitchFamily="2" charset="0"/>
              </a:rPr>
              <a:t>Alejandra Prada</a:t>
            </a:r>
          </a:p>
          <a:p>
            <a:pPr algn="l">
              <a:spcAft>
                <a:spcPts val="300"/>
              </a:spcAft>
              <a:defRPr/>
            </a:pPr>
            <a:endParaRPr lang="en-GB" sz="1050" dirty="0">
              <a:solidFill>
                <a:schemeClr val="tx2">
                  <a:lumMod val="75000"/>
                </a:schemeClr>
              </a:solidFill>
              <a:latin typeface="Gravur-Condensed" panose="02000506020000020004" pitchFamily="2" charset="0"/>
              <a:cs typeface="Arial" pitchFamily="34" charset="0"/>
            </a:endParaRPr>
          </a:p>
          <a:p>
            <a:pPr algn="l">
              <a:defRPr/>
            </a:pPr>
            <a:endParaRPr lang="en-GB" sz="1050" dirty="0">
              <a:solidFill>
                <a:schemeClr val="tx2">
                  <a:lumMod val="75000"/>
                </a:schemeClr>
              </a:solidFill>
              <a:latin typeface="Gravur-Condensed" panose="02000506020000020004" pitchFamily="2" charset="0"/>
              <a:cs typeface="Arial" pitchFamily="34" charset="0"/>
            </a:endParaRPr>
          </a:p>
        </p:txBody>
      </p:sp>
      <p:sp>
        <p:nvSpPr>
          <p:cNvPr id="11" name="1 Título"/>
          <p:cNvSpPr txBox="1">
            <a:spLocks/>
          </p:cNvSpPr>
          <p:nvPr/>
        </p:nvSpPr>
        <p:spPr bwMode="auto">
          <a:xfrm>
            <a:off x="884238" y="1718466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PE" sz="2800" b="0" kern="0" dirty="0">
                <a:solidFill>
                  <a:srgbClr val="C00000"/>
                </a:solidFill>
                <a:latin typeface="Gravur-CondensedBlack" panose="02000506030000020004" pitchFamily="2" charset="0"/>
              </a:rPr>
              <a:t>Muchas gracias</a:t>
            </a:r>
          </a:p>
        </p:txBody>
      </p:sp>
    </p:spTree>
    <p:extLst>
      <p:ext uri="{BB962C8B-B14F-4D97-AF65-F5344CB8AC3E}">
        <p14:creationId xmlns:p14="http://schemas.microsoft.com/office/powerpoint/2010/main" val="358278684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US"/>
              <a:t>Promoción de Tecnología LED en Bolivia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E8F731B-0330-4238-9C5C-754D9263926A}" type="datetime1">
              <a:rPr lang="es-ES" smtClean="0"/>
              <a:t>10/04/2019</a:t>
            </a:fld>
            <a:endParaRPr lang="de-DE" dirty="0"/>
          </a:p>
        </p:txBody>
      </p:sp>
      <p:sp>
        <p:nvSpPr>
          <p:cNvPr id="2" name="Rectángulo 1"/>
          <p:cNvSpPr/>
          <p:nvPr/>
        </p:nvSpPr>
        <p:spPr>
          <a:xfrm>
            <a:off x="422695" y="1599940"/>
            <a:ext cx="58585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" sz="2000" dirty="0"/>
              <a:t>Promoción de </a:t>
            </a:r>
            <a:r>
              <a:rPr lang="en" sz="2000" dirty="0">
                <a:solidFill>
                  <a:schemeClr val="accent1"/>
                </a:solidFill>
              </a:rPr>
              <a:t>Tecnología LED en Bolivia</a:t>
            </a:r>
          </a:p>
        </p:txBody>
      </p:sp>
      <p:sp>
        <p:nvSpPr>
          <p:cNvPr id="7" name="Shape 111"/>
          <p:cNvSpPr txBox="1">
            <a:spLocks/>
          </p:cNvSpPr>
          <p:nvPr/>
        </p:nvSpPr>
        <p:spPr bwMode="auto">
          <a:xfrm>
            <a:off x="454877" y="2448836"/>
            <a:ext cx="8447583" cy="3464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3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457200" indent="-228600"/>
            <a:r>
              <a:rPr lang="es-US" sz="2000" dirty="0">
                <a:solidFill>
                  <a:schemeClr val="accent1"/>
                </a:solidFill>
                <a:latin typeface="Arial" charset="0"/>
              </a:rPr>
              <a:t>Objetivo</a:t>
            </a:r>
            <a:r>
              <a:rPr lang="es-US" sz="24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: </a:t>
            </a:r>
          </a:p>
          <a:p>
            <a:pPr marL="457200" indent="-228600"/>
            <a:r>
              <a:rPr lang="es-US" sz="1600" dirty="0">
                <a:solidFill>
                  <a:srgbClr val="999999"/>
                </a:solidFill>
                <a:latin typeface="Arial" charset="0"/>
              </a:rPr>
              <a:t>Promover  la tecnología LED en luminarias de alumbrado público en Bolivia.</a:t>
            </a:r>
          </a:p>
          <a:p>
            <a:pPr marL="457200" indent="-228600"/>
            <a:r>
              <a:rPr lang="es-US" sz="2000" dirty="0">
                <a:solidFill>
                  <a:schemeClr val="accent1"/>
                </a:solidFill>
                <a:latin typeface="Arial" charset="0"/>
              </a:rPr>
              <a:t>Duración:</a:t>
            </a:r>
            <a:r>
              <a:rPr lang="es-US" sz="1600" dirty="0">
                <a:solidFill>
                  <a:srgbClr val="999999"/>
                </a:solidFill>
                <a:latin typeface="Arial" charset="0"/>
              </a:rPr>
              <a:t> 15.12.2016 – 31.03.2019</a:t>
            </a:r>
          </a:p>
          <a:p>
            <a:pPr marL="230188">
              <a:spcBef>
                <a:spcPts val="0"/>
              </a:spcBef>
            </a:pPr>
            <a:r>
              <a:rPr lang="es-US" sz="1600" dirty="0">
                <a:solidFill>
                  <a:srgbClr val="999999"/>
                </a:solidFill>
                <a:latin typeface="Arial" charset="0"/>
              </a:rPr>
              <a:t>Alianza pública-privada entre PFM SRL y la Agencia de Cooperación Técnica Alemana (GIZ)</a:t>
            </a:r>
          </a:p>
          <a:p>
            <a:pPr marL="457200" indent="-228600">
              <a:spcBef>
                <a:spcPts val="0"/>
              </a:spcBef>
            </a:pPr>
            <a:r>
              <a:rPr lang="es-BO" sz="2000" dirty="0">
                <a:solidFill>
                  <a:schemeClr val="accent1"/>
                </a:solidFill>
                <a:latin typeface="Arial" charset="0"/>
              </a:rPr>
              <a:t>Programa </a:t>
            </a:r>
            <a:r>
              <a:rPr lang="es-BO" sz="2000" dirty="0" err="1">
                <a:solidFill>
                  <a:schemeClr val="accent1"/>
                </a:solidFill>
                <a:latin typeface="Arial" charset="0"/>
              </a:rPr>
              <a:t>develoPPP.de</a:t>
            </a:r>
            <a:endParaRPr lang="es-BO" sz="2000" dirty="0">
              <a:solidFill>
                <a:schemeClr val="accent1"/>
              </a:solidFill>
              <a:latin typeface="Arial" charset="0"/>
            </a:endParaRPr>
          </a:p>
          <a:p>
            <a:pPr marL="228600" lvl="3" indent="0">
              <a:buNone/>
            </a:pPr>
            <a:r>
              <a:rPr lang="es-BO" sz="1600" dirty="0">
                <a:solidFill>
                  <a:srgbClr val="999999"/>
                </a:solidFill>
                <a:latin typeface="Arial" charset="0"/>
              </a:rPr>
              <a:t>Iniciativa del </a:t>
            </a:r>
            <a:r>
              <a:rPr lang="es-US" sz="1600" dirty="0">
                <a:solidFill>
                  <a:srgbClr val="999999"/>
                </a:solidFill>
                <a:latin typeface="Arial" charset="0"/>
              </a:rPr>
              <a:t>Ministerio Federal de Cooperación Económica y Desarrollo (BMZ)</a:t>
            </a:r>
          </a:p>
          <a:p>
            <a:pPr marL="228600" lvl="3" indent="0">
              <a:buNone/>
            </a:pPr>
            <a:r>
              <a:rPr lang="es-US" sz="1600" dirty="0">
                <a:solidFill>
                  <a:srgbClr val="999999"/>
                </a:solidFill>
                <a:latin typeface="Arial" charset="0"/>
              </a:rPr>
              <a:t>Alianza para impulsar proyectos innovadores del sector privado en países en </a:t>
            </a:r>
            <a:br>
              <a:rPr lang="es-US" sz="1600" dirty="0">
                <a:solidFill>
                  <a:srgbClr val="999999"/>
                </a:solidFill>
                <a:latin typeface="Arial" charset="0"/>
              </a:rPr>
            </a:br>
            <a:r>
              <a:rPr lang="es-US" sz="1600" dirty="0">
                <a:solidFill>
                  <a:srgbClr val="999999"/>
                </a:solidFill>
                <a:latin typeface="Arial" charset="0"/>
              </a:rPr>
              <a:t>desarrollo y mercados emergentes</a:t>
            </a:r>
          </a:p>
          <a:p>
            <a:endParaRPr lang="en" dirty="0"/>
          </a:p>
          <a:p>
            <a:pPr marL="457200" indent="-228600">
              <a:spcBef>
                <a:spcPts val="0"/>
              </a:spcBef>
            </a:pPr>
            <a:endParaRPr lang="es-US" b="0" kern="0" dirty="0"/>
          </a:p>
          <a:p>
            <a:pPr marL="457200" indent="-228600">
              <a:spcBef>
                <a:spcPts val="0"/>
              </a:spcBef>
            </a:pPr>
            <a:endParaRPr lang="es-US" b="0" kern="0" dirty="0"/>
          </a:p>
          <a:p>
            <a:pPr marL="457200" indent="-228600"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</p:txBody>
      </p:sp>
    </p:spTree>
    <p:extLst>
      <p:ext uri="{BB962C8B-B14F-4D97-AF65-F5344CB8AC3E}">
        <p14:creationId xmlns:p14="http://schemas.microsoft.com/office/powerpoint/2010/main" val="42018947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US"/>
              <a:t>Promoción de Tecnología LED en Bolivia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B1231F3-CB35-49AF-9271-0B17717C08AF}" type="datetime1">
              <a:rPr lang="es-ES" smtClean="0"/>
              <a:t>10/04/2019</a:t>
            </a:fld>
            <a:endParaRPr lang="de-DE" dirty="0"/>
          </a:p>
        </p:txBody>
      </p:sp>
      <p:sp>
        <p:nvSpPr>
          <p:cNvPr id="2" name="Rectángulo 1"/>
          <p:cNvSpPr/>
          <p:nvPr/>
        </p:nvSpPr>
        <p:spPr>
          <a:xfrm>
            <a:off x="422695" y="1437566"/>
            <a:ext cx="58585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" sz="2000" dirty="0"/>
              <a:t>Promoción de </a:t>
            </a:r>
            <a:r>
              <a:rPr lang="en" sz="2000" dirty="0">
                <a:solidFill>
                  <a:schemeClr val="accent1"/>
                </a:solidFill>
              </a:rPr>
              <a:t>Tecnología LED en Bolivia</a:t>
            </a:r>
          </a:p>
        </p:txBody>
      </p:sp>
      <p:sp>
        <p:nvSpPr>
          <p:cNvPr id="7" name="Shape 111"/>
          <p:cNvSpPr txBox="1">
            <a:spLocks/>
          </p:cNvSpPr>
          <p:nvPr/>
        </p:nvSpPr>
        <p:spPr bwMode="auto">
          <a:xfrm>
            <a:off x="517585" y="1918995"/>
            <a:ext cx="8238226" cy="2119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3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r>
              <a:rPr lang="es-ES_tradnl" sz="1600" dirty="0">
                <a:solidFill>
                  <a:srgbClr val="999999"/>
                </a:solidFill>
                <a:latin typeface="Arial" charset="0"/>
              </a:rPr>
              <a:t>Se busca impulsar proyectos innovadores con el fin de promocionar la tecnología LED en Bolivia. </a:t>
            </a:r>
            <a:endParaRPr lang="es-US" sz="1600" dirty="0">
              <a:solidFill>
                <a:srgbClr val="999999"/>
              </a:solidFill>
              <a:latin typeface="Arial" charset="0"/>
            </a:endParaRPr>
          </a:p>
          <a:p>
            <a:r>
              <a:rPr lang="es-ES_tradnl" sz="1600" dirty="0">
                <a:solidFill>
                  <a:srgbClr val="999999"/>
                </a:solidFill>
                <a:latin typeface="Arial" charset="0"/>
              </a:rPr>
              <a:t>En el país, se precisa de empresas nacionales capaces de producir tecnología LED, con mano de obra calificada que brinden asesoría técnica y mantenimiento adecuado.</a:t>
            </a:r>
          </a:p>
          <a:p>
            <a:r>
              <a:rPr lang="es-ES_tradnl" sz="1600" dirty="0">
                <a:solidFill>
                  <a:srgbClr val="999999"/>
                </a:solidFill>
                <a:latin typeface="Arial" charset="0"/>
              </a:rPr>
              <a:t>La empresa PFM S.R.L., se dedica a la fabricación de luminarias LED con mano de obra 100 % boliviana.</a:t>
            </a:r>
            <a:endParaRPr lang="es-US" sz="1600" dirty="0">
              <a:solidFill>
                <a:srgbClr val="999999"/>
              </a:solidFill>
              <a:latin typeface="Arial" charset="0"/>
            </a:endParaRPr>
          </a:p>
          <a:p>
            <a:r>
              <a:rPr lang="es-ES_tradnl" sz="1200" dirty="0"/>
              <a:t> </a:t>
            </a:r>
            <a:endParaRPr lang="es-US" sz="1200" dirty="0"/>
          </a:p>
          <a:p>
            <a:endParaRPr lang="en" dirty="0"/>
          </a:p>
          <a:p>
            <a:pPr marL="457200" indent="-228600">
              <a:spcBef>
                <a:spcPts val="0"/>
              </a:spcBef>
            </a:pPr>
            <a:endParaRPr lang="es-US" b="0" kern="0" dirty="0"/>
          </a:p>
          <a:p>
            <a:pPr marL="457200" indent="-228600">
              <a:spcBef>
                <a:spcPts val="0"/>
              </a:spcBef>
            </a:pPr>
            <a:endParaRPr lang="es-US" b="0" kern="0" dirty="0"/>
          </a:p>
          <a:p>
            <a:pPr marL="457200" indent="-228600"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327" y="4149786"/>
            <a:ext cx="3067301" cy="2300475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3275" y="4149787"/>
            <a:ext cx="3131877" cy="230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14378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US"/>
              <a:t>Promoción de Tecnología LED en Bolivia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F922D96-7B0E-4F31-B4BF-6F6A1462DF39}" type="datetime1">
              <a:rPr lang="es-ES" smtClean="0"/>
              <a:t>10/04/2019</a:t>
            </a:fld>
            <a:endParaRPr lang="de-DE" dirty="0"/>
          </a:p>
        </p:txBody>
      </p:sp>
      <p:sp>
        <p:nvSpPr>
          <p:cNvPr id="5" name="Shape 110"/>
          <p:cNvSpPr txBox="1">
            <a:spLocks noGrp="1"/>
          </p:cNvSpPr>
          <p:nvPr>
            <p:ph type="title"/>
          </p:nvPr>
        </p:nvSpPr>
        <p:spPr>
          <a:xfrm>
            <a:off x="519072" y="1323107"/>
            <a:ext cx="8262619" cy="485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 b="1" kern="1200" dirty="0">
                <a:solidFill>
                  <a:srgbClr val="999999"/>
                </a:solidFill>
                <a:latin typeface="Arial" charset="0"/>
                <a:ea typeface="+mn-ea"/>
                <a:cs typeface="+mn-cs"/>
              </a:rPr>
              <a:t>Ventajas de la </a:t>
            </a:r>
            <a:r>
              <a:rPr lang="en" sz="2000" b="1" kern="1200" dirty="0">
                <a:solidFill>
                  <a:schemeClr val="accent1"/>
                </a:solidFill>
                <a:latin typeface="Arial" charset="0"/>
                <a:ea typeface="+mn-ea"/>
                <a:cs typeface="+mn-cs"/>
              </a:rPr>
              <a:t>Tecnología LED en alumbrado público</a:t>
            </a:r>
          </a:p>
        </p:txBody>
      </p:sp>
      <p:sp>
        <p:nvSpPr>
          <p:cNvPr id="6" name="Shape 111"/>
          <p:cNvSpPr txBox="1">
            <a:spLocks/>
          </p:cNvSpPr>
          <p:nvPr/>
        </p:nvSpPr>
        <p:spPr bwMode="auto">
          <a:xfrm>
            <a:off x="310551" y="1896281"/>
            <a:ext cx="8591909" cy="463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3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s-US" sz="1400" dirty="0">
                <a:solidFill>
                  <a:srgbClr val="999999"/>
                </a:solidFill>
                <a:latin typeface="Arial" charset="0"/>
              </a:rPr>
              <a:t>ALTA EFICIENCIA ENERGÉTICA. La relación entre su consumo y su rendimiento lumínico, hasta la fecha no ha sido superada por ninguna otra tecnología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US" sz="1400" dirty="0">
                <a:solidFill>
                  <a:srgbClr val="999999"/>
                </a:solidFill>
                <a:latin typeface="Arial" charset="0"/>
              </a:rPr>
              <a:t>AHORRO DE ENERGÍA. La tecnología LED, debido a su eficiencia genera un ahorro superior al 40%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US" sz="1400" dirty="0">
              <a:solidFill>
                <a:srgbClr val="999999"/>
              </a:solidFill>
              <a:latin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US" sz="1400" dirty="0">
              <a:solidFill>
                <a:srgbClr val="999999"/>
              </a:solidFill>
              <a:latin typeface="Arial" charset="0"/>
            </a:endParaRPr>
          </a:p>
          <a:p>
            <a:endParaRPr lang="es-US" sz="1200" dirty="0">
              <a:solidFill>
                <a:srgbClr val="999999"/>
              </a:solidFill>
              <a:latin typeface="Arial" charset="0"/>
            </a:endParaRPr>
          </a:p>
          <a:p>
            <a:pPr lvl="0" algn="ctr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1828800" algn="l"/>
              </a:tabLst>
            </a:pPr>
            <a:endParaRPr lang="es-US" sz="1200" dirty="0">
              <a:solidFill>
                <a:srgbClr val="999999"/>
              </a:solidFill>
              <a:latin typeface="Arial" charset="0"/>
            </a:endParaRPr>
          </a:p>
          <a:p>
            <a:pPr lvl="0" algn="ctr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1828800" algn="l"/>
              </a:tabLst>
            </a:pPr>
            <a:endParaRPr lang="es-US" sz="1200" dirty="0">
              <a:solidFill>
                <a:srgbClr val="999999"/>
              </a:solidFill>
              <a:latin typeface="Arial" charset="0"/>
            </a:endParaRPr>
          </a:p>
          <a:p>
            <a:pPr lvl="0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341313" algn="l"/>
                <a:tab pos="1889125" algn="l"/>
              </a:tabLst>
            </a:pPr>
            <a:endParaRPr lang="es-US" sz="800" dirty="0">
              <a:solidFill>
                <a:srgbClr val="999999"/>
              </a:solidFill>
              <a:latin typeface="Arial" charset="0"/>
            </a:endParaRPr>
          </a:p>
          <a:p>
            <a:pPr lvl="0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341313" algn="l"/>
                <a:tab pos="1889125" algn="l"/>
              </a:tabLst>
            </a:pPr>
            <a:endParaRPr lang="es-US" sz="800" dirty="0">
              <a:solidFill>
                <a:srgbClr val="999999"/>
              </a:solidFill>
              <a:latin typeface="Arial" charset="0"/>
            </a:endParaRPr>
          </a:p>
          <a:p>
            <a:pPr lvl="0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341313" algn="l"/>
                <a:tab pos="1889125" algn="l"/>
              </a:tabLst>
            </a:pPr>
            <a:endParaRPr lang="es-US" sz="800" dirty="0">
              <a:solidFill>
                <a:srgbClr val="999999"/>
              </a:solidFill>
              <a:latin typeface="Arial" charset="0"/>
            </a:endParaRPr>
          </a:p>
          <a:p>
            <a:pPr lvl="0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341313" algn="l"/>
                <a:tab pos="1889125" algn="l"/>
              </a:tabLst>
            </a:pPr>
            <a:endParaRPr lang="es-US" sz="800" dirty="0">
              <a:solidFill>
                <a:srgbClr val="999999"/>
              </a:solidFill>
              <a:latin typeface="Arial" charset="0"/>
            </a:endParaRPr>
          </a:p>
          <a:p>
            <a:pPr lvl="0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341313" algn="l"/>
                <a:tab pos="1889125" algn="l"/>
              </a:tabLst>
            </a:pPr>
            <a:endParaRPr lang="es-US" sz="800" dirty="0">
              <a:solidFill>
                <a:srgbClr val="999999"/>
              </a:solidFill>
              <a:latin typeface="Arial" charset="0"/>
            </a:endParaRPr>
          </a:p>
          <a:p>
            <a:pPr lvl="0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341313" algn="l"/>
                <a:tab pos="1889125" algn="l"/>
              </a:tabLst>
            </a:pPr>
            <a:endParaRPr lang="es-US" sz="800" dirty="0">
              <a:solidFill>
                <a:srgbClr val="999999"/>
              </a:solidFill>
              <a:latin typeface="Arial" charset="0"/>
            </a:endParaRPr>
          </a:p>
          <a:p>
            <a:pPr lvl="0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341313" algn="l"/>
                <a:tab pos="1889125" algn="l"/>
              </a:tabLst>
            </a:pPr>
            <a:endParaRPr lang="es-US" sz="800" dirty="0">
              <a:solidFill>
                <a:srgbClr val="999999"/>
              </a:solidFill>
              <a:latin typeface="Arial" charset="0"/>
            </a:endParaRPr>
          </a:p>
          <a:p>
            <a:pPr lvl="0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341313" algn="l"/>
                <a:tab pos="1889125" algn="l"/>
              </a:tabLst>
            </a:pPr>
            <a:r>
              <a:rPr lang="es-US" sz="800" dirty="0">
                <a:solidFill>
                  <a:srgbClr val="999999"/>
                </a:solidFill>
                <a:latin typeface="Arial" charset="0"/>
              </a:rPr>
              <a:t>                                                 Fuente: </a:t>
            </a:r>
            <a:r>
              <a:rPr lang="es-US" sz="800" dirty="0">
                <a:solidFill>
                  <a:srgbClr val="999999"/>
                </a:solidFill>
                <a:latin typeface="Arial" charset="0"/>
                <a:hlinkClick r:id="rId3"/>
              </a:rPr>
              <a:t>http://revistas.unal.edu.co/index.php/dyna/article/view/45442/53687</a:t>
            </a:r>
            <a:endParaRPr lang="es-US" sz="800" dirty="0">
              <a:solidFill>
                <a:srgbClr val="999999"/>
              </a:solidFill>
              <a:latin typeface="Arial" charset="0"/>
            </a:endParaRPr>
          </a:p>
          <a:p>
            <a:pPr lvl="0" algn="ctr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1828800" algn="l"/>
              </a:tabLst>
            </a:pPr>
            <a:endParaRPr lang="es-US" sz="800" dirty="0">
              <a:solidFill>
                <a:srgbClr val="999999"/>
              </a:solidFill>
              <a:latin typeface="Arial" charset="0"/>
            </a:endParaRPr>
          </a:p>
          <a:p>
            <a:pPr lvl="0" algn="ctr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1828800" algn="l"/>
              </a:tabLst>
            </a:pPr>
            <a:endParaRPr lang="es-US" sz="800" dirty="0">
              <a:solidFill>
                <a:srgbClr val="999999"/>
              </a:solidFill>
              <a:latin typeface="Arial" charset="0"/>
            </a:endParaRPr>
          </a:p>
          <a:p>
            <a:pPr lvl="0" algn="ctr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1828800" algn="l"/>
              </a:tabLst>
            </a:pPr>
            <a:endParaRPr lang="es-US" sz="800" dirty="0">
              <a:solidFill>
                <a:srgbClr val="999999"/>
              </a:solidFill>
              <a:latin typeface="Arial" charset="0"/>
            </a:endParaRPr>
          </a:p>
          <a:p>
            <a:pPr lvl="0" algn="ctr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1828800" algn="l"/>
              </a:tabLst>
            </a:pPr>
            <a:endParaRPr lang="es-US" sz="800" dirty="0">
              <a:solidFill>
                <a:srgbClr val="999999"/>
              </a:solidFill>
              <a:latin typeface="Arial" charset="0"/>
            </a:endParaRPr>
          </a:p>
          <a:p>
            <a:pPr lvl="0" algn="ctr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1828800" algn="l"/>
              </a:tabLst>
            </a:pPr>
            <a:endParaRPr lang="es-US" sz="800" dirty="0">
              <a:solidFill>
                <a:srgbClr val="999999"/>
              </a:solidFill>
              <a:latin typeface="Arial" charset="0"/>
            </a:endParaRPr>
          </a:p>
          <a:p>
            <a:pPr lvl="0" algn="ctr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1828800" algn="l"/>
              </a:tabLst>
            </a:pPr>
            <a:endParaRPr lang="es-US" sz="800" dirty="0">
              <a:solidFill>
                <a:srgbClr val="999999"/>
              </a:solidFill>
              <a:latin typeface="Arial" charset="0"/>
            </a:endParaRPr>
          </a:p>
          <a:p>
            <a:pPr lvl="0" algn="ctr" defTabSz="676275" eaLnBrk="0" hangingPunct="0">
              <a:spcBef>
                <a:spcPct val="0"/>
              </a:spcBef>
              <a:spcAft>
                <a:spcPct val="0"/>
              </a:spcAft>
              <a:buClrTx/>
              <a:tabLst>
                <a:tab pos="1828800" algn="l"/>
              </a:tabLst>
            </a:pPr>
            <a:endParaRPr lang="es-US" sz="800" dirty="0">
              <a:solidFill>
                <a:srgbClr val="999999"/>
              </a:solidFill>
              <a:latin typeface="Arial" charset="0"/>
            </a:endParaRPr>
          </a:p>
          <a:p>
            <a:pPr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/>
          <a:srcRect r="267" b="18421"/>
          <a:stretch/>
        </p:blipFill>
        <p:spPr>
          <a:xfrm>
            <a:off x="1449257" y="3196127"/>
            <a:ext cx="4498189" cy="206086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1225" y="3796830"/>
            <a:ext cx="1892397" cy="209053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2584" y="5647130"/>
            <a:ext cx="2327841" cy="88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07944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US"/>
              <a:t>Promoción de Tecnología LED en Bolivia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A33DDC4-F85E-4641-9D1F-50B550DD6F5F}" type="datetime1">
              <a:rPr lang="es-ES" smtClean="0"/>
              <a:t>10/04/2019</a:t>
            </a:fld>
            <a:endParaRPr lang="de-DE" dirty="0"/>
          </a:p>
        </p:txBody>
      </p:sp>
      <p:sp>
        <p:nvSpPr>
          <p:cNvPr id="5" name="Shape 110"/>
          <p:cNvSpPr txBox="1">
            <a:spLocks noGrp="1"/>
          </p:cNvSpPr>
          <p:nvPr>
            <p:ph type="title"/>
          </p:nvPr>
        </p:nvSpPr>
        <p:spPr>
          <a:xfrm>
            <a:off x="519072" y="1459843"/>
            <a:ext cx="8262619" cy="485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 b="1" kern="1200" dirty="0">
                <a:solidFill>
                  <a:srgbClr val="999999"/>
                </a:solidFill>
                <a:latin typeface="Arial" charset="0"/>
                <a:ea typeface="+mn-ea"/>
                <a:cs typeface="+mn-cs"/>
              </a:rPr>
              <a:t>Ventajas de la </a:t>
            </a:r>
            <a:r>
              <a:rPr lang="en" sz="2000" b="1" kern="1200" dirty="0">
                <a:solidFill>
                  <a:schemeClr val="accent1"/>
                </a:solidFill>
                <a:latin typeface="Arial" charset="0"/>
                <a:ea typeface="+mn-ea"/>
                <a:cs typeface="+mn-cs"/>
              </a:rPr>
              <a:t>Tecnología LED en alumbrado público</a:t>
            </a:r>
          </a:p>
        </p:txBody>
      </p:sp>
      <p:sp>
        <p:nvSpPr>
          <p:cNvPr id="6" name="Shape 111"/>
          <p:cNvSpPr txBox="1">
            <a:spLocks/>
          </p:cNvSpPr>
          <p:nvPr/>
        </p:nvSpPr>
        <p:spPr bwMode="auto">
          <a:xfrm>
            <a:off x="276044" y="2109326"/>
            <a:ext cx="8591909" cy="447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3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s-US" sz="1400" dirty="0">
                <a:solidFill>
                  <a:srgbClr val="999999"/>
                </a:solidFill>
                <a:latin typeface="Arial" charset="0"/>
              </a:rPr>
              <a:t>Resistente a golpes y vibraciones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US" sz="1400" dirty="0">
                <a:solidFill>
                  <a:srgbClr val="999999"/>
                </a:solidFill>
                <a:latin typeface="Arial" charset="0"/>
              </a:rPr>
              <a:t>Encendido instantáneo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US" sz="1400" dirty="0">
                <a:solidFill>
                  <a:srgbClr val="999999"/>
                </a:solidFill>
                <a:latin typeface="Arial" charset="0"/>
              </a:rPr>
              <a:t>Mayor vida útil de la iluminación LED probada (oscila entre 50.000 y 100.000 horas)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US" sz="1400" dirty="0">
              <a:solidFill>
                <a:srgbClr val="999999"/>
              </a:solidFill>
              <a:latin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US" sz="1200" dirty="0">
              <a:solidFill>
                <a:srgbClr val="999999"/>
              </a:solidFill>
              <a:latin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US" sz="1200" dirty="0">
              <a:solidFill>
                <a:srgbClr val="999999"/>
              </a:solidFill>
              <a:latin typeface="Arial" charset="0"/>
            </a:endParaRPr>
          </a:p>
          <a:p>
            <a:pPr marL="457200" indent="-228600">
              <a:spcBef>
                <a:spcPts val="0"/>
              </a:spcBef>
            </a:pPr>
            <a:endParaRPr lang="es-US" b="0" kern="0" dirty="0"/>
          </a:p>
          <a:p>
            <a:pPr lvl="0" eaLnBrk="0" hangingPunct="0">
              <a:spcBef>
                <a:spcPct val="0"/>
              </a:spcBef>
              <a:spcAft>
                <a:spcPct val="0"/>
              </a:spcAft>
              <a:buClrTx/>
              <a:tabLst/>
            </a:pPr>
            <a:endParaRPr lang="es-US" sz="1000" dirty="0">
              <a:solidFill>
                <a:srgbClr val="999999"/>
              </a:solidFill>
              <a:latin typeface="Arial" charset="0"/>
            </a:endParaRPr>
          </a:p>
          <a:p>
            <a:pPr lvl="0" eaLnBrk="0" hangingPunct="0">
              <a:spcBef>
                <a:spcPct val="0"/>
              </a:spcBef>
              <a:spcAft>
                <a:spcPct val="0"/>
              </a:spcAft>
              <a:buClrTx/>
              <a:tabLst/>
            </a:pPr>
            <a:endParaRPr lang="es-US" sz="1000" dirty="0">
              <a:solidFill>
                <a:srgbClr val="999999"/>
              </a:solidFill>
              <a:latin typeface="Arial" charset="0"/>
            </a:endParaRPr>
          </a:p>
          <a:p>
            <a:pPr lvl="0" eaLnBrk="0" hangingPunct="0">
              <a:spcBef>
                <a:spcPct val="0"/>
              </a:spcBef>
              <a:spcAft>
                <a:spcPct val="0"/>
              </a:spcAft>
              <a:buClrTx/>
              <a:tabLst/>
            </a:pPr>
            <a:endParaRPr lang="es-US" sz="1000" dirty="0">
              <a:solidFill>
                <a:srgbClr val="999999"/>
              </a:solidFill>
              <a:latin typeface="Arial" charset="0"/>
            </a:endParaRPr>
          </a:p>
          <a:p>
            <a:pPr lvl="0" eaLnBrk="0" hangingPunct="0">
              <a:spcBef>
                <a:spcPct val="0"/>
              </a:spcBef>
              <a:spcAft>
                <a:spcPct val="0"/>
              </a:spcAft>
              <a:buClrTx/>
              <a:tabLst/>
            </a:pPr>
            <a:endParaRPr lang="es-US" sz="1000" dirty="0">
              <a:solidFill>
                <a:srgbClr val="999999"/>
              </a:solidFill>
              <a:latin typeface="Arial" charset="0"/>
            </a:endParaRPr>
          </a:p>
          <a:p>
            <a:pPr lvl="0" eaLnBrk="0" hangingPunct="0">
              <a:spcBef>
                <a:spcPct val="0"/>
              </a:spcBef>
              <a:spcAft>
                <a:spcPct val="0"/>
              </a:spcAft>
              <a:buClrTx/>
              <a:tabLst/>
            </a:pPr>
            <a:endParaRPr lang="es-US" sz="1000" dirty="0">
              <a:solidFill>
                <a:srgbClr val="999999"/>
              </a:solidFill>
              <a:latin typeface="Arial" charset="0"/>
            </a:endParaRPr>
          </a:p>
          <a:p>
            <a:pPr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155" y="3470582"/>
            <a:ext cx="2850678" cy="2742081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519072" y="6212664"/>
            <a:ext cx="34705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S" sz="800" dirty="0"/>
              <a:t>Fuente: http://maginelectricidad.com.ar/2016/05/16/luminarias-led-para-alumbrado-publico-uso-y-beneficios/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2822" y="3235717"/>
            <a:ext cx="3634946" cy="2729058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252822" y="602899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US" sz="800" dirty="0"/>
              <a:t>https://www.google.com.bo/search?q=comparacion+led+y+sodio&amp;source=lnms&amp;tbm=isch&amp;sa=X&amp;sqi=2&amp;ved=0ahUKEwiot6KP_PzTAhXFYCYKHbpoCO4Q_AUIBigB&amp;biw=1920&amp;bih=985#imgrc=sXyKn00G6I6faM:&amp;spf=1495231701033</a:t>
            </a:r>
          </a:p>
        </p:txBody>
      </p:sp>
    </p:spTree>
    <p:extLst>
      <p:ext uri="{BB962C8B-B14F-4D97-AF65-F5344CB8AC3E}">
        <p14:creationId xmlns:p14="http://schemas.microsoft.com/office/powerpoint/2010/main" val="153231941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US"/>
              <a:t>Promoción de Tecnología LED en Bolivia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D4444BB-16C1-4764-B65E-8EEEF8D41F59}" type="datetime1">
              <a:rPr lang="es-ES" smtClean="0"/>
              <a:t>10/04/2019</a:t>
            </a:fld>
            <a:endParaRPr lang="de-DE" dirty="0"/>
          </a:p>
        </p:txBody>
      </p:sp>
      <p:sp>
        <p:nvSpPr>
          <p:cNvPr id="5" name="Shape 110"/>
          <p:cNvSpPr txBox="1">
            <a:spLocks noGrp="1"/>
          </p:cNvSpPr>
          <p:nvPr>
            <p:ph type="title"/>
          </p:nvPr>
        </p:nvSpPr>
        <p:spPr>
          <a:xfrm>
            <a:off x="519072" y="1459843"/>
            <a:ext cx="8262619" cy="485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 b="1" kern="1200" dirty="0">
                <a:solidFill>
                  <a:srgbClr val="999999"/>
                </a:solidFill>
                <a:latin typeface="Arial" charset="0"/>
                <a:ea typeface="+mn-ea"/>
                <a:cs typeface="+mn-cs"/>
              </a:rPr>
              <a:t>Ventajas de la </a:t>
            </a:r>
            <a:r>
              <a:rPr lang="en" sz="2000" b="1" kern="1200" dirty="0">
                <a:solidFill>
                  <a:schemeClr val="accent1"/>
                </a:solidFill>
                <a:latin typeface="Arial" charset="0"/>
                <a:ea typeface="+mn-ea"/>
                <a:cs typeface="+mn-cs"/>
              </a:rPr>
              <a:t>Tecnología LED en alumbrado público</a:t>
            </a:r>
          </a:p>
        </p:txBody>
      </p:sp>
      <p:sp>
        <p:nvSpPr>
          <p:cNvPr id="6" name="Shape 111"/>
          <p:cNvSpPr txBox="1">
            <a:spLocks/>
          </p:cNvSpPr>
          <p:nvPr/>
        </p:nvSpPr>
        <p:spPr bwMode="auto">
          <a:xfrm>
            <a:off x="310551" y="2024472"/>
            <a:ext cx="8591909" cy="430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3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s-US" sz="1400">
                <a:solidFill>
                  <a:srgbClr val="999999"/>
                </a:solidFill>
                <a:latin typeface="Arial" charset="0"/>
              </a:rPr>
              <a:t>Menor impacto ambiental : No tiene mercurio ni gases tóxicos – tecnología de estado sólido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US" sz="1400">
                <a:solidFill>
                  <a:srgbClr val="999999"/>
                </a:solidFill>
                <a:latin typeface="Arial" charset="0"/>
              </a:rPr>
              <a:t>Tecnología duradera con menos costos de mantenimiento.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US" sz="1400">
                <a:solidFill>
                  <a:srgbClr val="999999"/>
                </a:solidFill>
                <a:latin typeface="Arial" charset="0"/>
              </a:rPr>
              <a:t>Alto retorno de la inversión : Recuperación de la inversión en aproximadamente en 4 años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US" sz="1400">
                <a:solidFill>
                  <a:srgbClr val="999999"/>
                </a:solidFill>
                <a:latin typeface="Arial" charset="0"/>
              </a:rPr>
              <a:t>Menor partida presupuestaria destinada a la iluminación pública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US" sz="1200">
              <a:solidFill>
                <a:srgbClr val="999999"/>
              </a:solidFill>
              <a:latin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US" sz="1200">
              <a:solidFill>
                <a:srgbClr val="999999"/>
              </a:solidFill>
              <a:latin typeface="Arial" charset="0"/>
            </a:endParaRPr>
          </a:p>
          <a:p>
            <a:pPr marL="457200" indent="-228600">
              <a:spcBef>
                <a:spcPts val="0"/>
              </a:spcBef>
            </a:pPr>
            <a:endParaRPr lang="es-US" b="0" kern="0"/>
          </a:p>
          <a:p>
            <a:pPr>
              <a:spcBef>
                <a:spcPts val="0"/>
              </a:spcBef>
            </a:pPr>
            <a:endParaRPr lang="es-US" b="0" kern="0"/>
          </a:p>
          <a:p>
            <a:pPr>
              <a:spcBef>
                <a:spcPts val="0"/>
              </a:spcBef>
            </a:pPr>
            <a:endParaRPr lang="es-US" b="0" kern="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073" y="3588352"/>
            <a:ext cx="3619406" cy="2641532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610882" y="6233893"/>
            <a:ext cx="289275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S" sz="800" dirty="0"/>
              <a:t>Fuente: http://www.enerfik.com/Led-Industrial.html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71" y="3833524"/>
            <a:ext cx="29337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79520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US"/>
              <a:t>Promoción de Tecnología LED en Bolivia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43BA7D3-8BFE-4BFB-ADDE-8BD450009D2E}" type="datetime1">
              <a:rPr lang="es-ES" smtClean="0"/>
              <a:t>10/04/2019</a:t>
            </a:fld>
            <a:endParaRPr lang="de-DE" dirty="0"/>
          </a:p>
        </p:txBody>
      </p:sp>
      <p:sp>
        <p:nvSpPr>
          <p:cNvPr id="7" name="Shape 110"/>
          <p:cNvSpPr txBox="1">
            <a:spLocks noGrp="1"/>
          </p:cNvSpPr>
          <p:nvPr>
            <p:ph type="title"/>
          </p:nvPr>
        </p:nvSpPr>
        <p:spPr>
          <a:xfrm>
            <a:off x="679155" y="1045775"/>
            <a:ext cx="6740354" cy="60053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 b="1" kern="1200" dirty="0">
                <a:solidFill>
                  <a:srgbClr val="999999"/>
                </a:solidFill>
                <a:latin typeface="Arial" charset="0"/>
                <a:ea typeface="+mn-ea"/>
                <a:cs typeface="+mn-cs"/>
              </a:rPr>
              <a:t>Proyecto </a:t>
            </a:r>
            <a:r>
              <a:rPr lang="en" sz="2000" b="1" kern="1200" dirty="0">
                <a:solidFill>
                  <a:schemeClr val="accent1"/>
                </a:solidFill>
                <a:latin typeface="Arial" charset="0"/>
                <a:ea typeface="+mn-ea"/>
                <a:cs typeface="+mn-cs"/>
              </a:rPr>
              <a:t>en detalle</a:t>
            </a:r>
          </a:p>
        </p:txBody>
      </p:sp>
      <p:sp>
        <p:nvSpPr>
          <p:cNvPr id="8" name="Shape 111"/>
          <p:cNvSpPr txBox="1">
            <a:spLocks/>
          </p:cNvSpPr>
          <p:nvPr/>
        </p:nvSpPr>
        <p:spPr bwMode="auto">
          <a:xfrm>
            <a:off x="679155" y="1701252"/>
            <a:ext cx="7981766" cy="465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3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685800" indent="-457200">
              <a:buAutoNum type="arabicPeriod"/>
            </a:pPr>
            <a:r>
              <a:rPr lang="es-US" sz="2000" dirty="0">
                <a:solidFill>
                  <a:schemeClr val="accent1"/>
                </a:solidFill>
                <a:latin typeface="Arial" charset="0"/>
              </a:rPr>
              <a:t>Instalación de luminaria LED en vías públicas</a:t>
            </a:r>
          </a:p>
          <a:p>
            <a:pPr marL="342900" lvl="2" indent="-342900">
              <a:buClr>
                <a:srgbClr val="C80F0F"/>
              </a:buClr>
              <a:buFont typeface="Wingdings" panose="05000000000000000000" pitchFamily="2" charset="2"/>
              <a:buChar char="Ø"/>
            </a:pPr>
            <a:r>
              <a:rPr lang="es-US" dirty="0">
                <a:solidFill>
                  <a:srgbClr val="999999"/>
                </a:solidFill>
                <a:latin typeface="Arial" charset="0"/>
              </a:rPr>
              <a:t>Tres proyectos piloto.</a:t>
            </a:r>
          </a:p>
          <a:p>
            <a:pPr marL="342900" lvl="2" indent="-342900">
              <a:buClr>
                <a:srgbClr val="C80F0F"/>
              </a:buClr>
              <a:buFont typeface="Wingdings" panose="05000000000000000000" pitchFamily="2" charset="2"/>
              <a:buChar char="Ø"/>
            </a:pPr>
            <a:r>
              <a:rPr lang="es-US" dirty="0">
                <a:solidFill>
                  <a:srgbClr val="999999"/>
                </a:solidFill>
                <a:latin typeface="Arial" charset="0"/>
              </a:rPr>
              <a:t>En cada proyecto piloto se reemplazaron luminarias convencionales con luminarias LED en una vía o espacio público.</a:t>
            </a:r>
          </a:p>
          <a:p>
            <a:pPr marL="342900" lvl="2" indent="-342900">
              <a:buClr>
                <a:srgbClr val="C80F0F"/>
              </a:buClr>
              <a:buFont typeface="Wingdings" panose="05000000000000000000" pitchFamily="2" charset="2"/>
              <a:buChar char="Ø"/>
            </a:pPr>
            <a:r>
              <a:rPr lang="es-US" dirty="0">
                <a:solidFill>
                  <a:srgbClr val="999999"/>
                </a:solidFill>
                <a:latin typeface="Arial" charset="0"/>
              </a:rPr>
              <a:t>Estas instalaciones fueron entregadas a los municipios.</a:t>
            </a:r>
          </a:p>
          <a:p>
            <a:pPr marL="342900" lvl="2" indent="-342900">
              <a:buClr>
                <a:srgbClr val="C80F0F"/>
              </a:buClr>
              <a:buFont typeface="Wingdings" panose="05000000000000000000" pitchFamily="2" charset="2"/>
              <a:buChar char="Ø"/>
            </a:pPr>
            <a:r>
              <a:rPr lang="es-US" dirty="0">
                <a:solidFill>
                  <a:srgbClr val="999999"/>
                </a:solidFill>
                <a:latin typeface="Arial" charset="0"/>
              </a:rPr>
              <a:t>La empresa PFM cumplió con las exigencias técnicas de cada municipio para iluminación en vías públicas.</a:t>
            </a:r>
          </a:p>
          <a:p>
            <a:pPr marL="342900" lvl="2" indent="-342900">
              <a:buClr>
                <a:srgbClr val="C80F0F"/>
              </a:buClr>
              <a:buFont typeface="Wingdings" panose="05000000000000000000" pitchFamily="2" charset="2"/>
              <a:buChar char="Ø"/>
            </a:pPr>
            <a:r>
              <a:rPr lang="es-US" dirty="0">
                <a:solidFill>
                  <a:srgbClr val="999999"/>
                </a:solidFill>
                <a:latin typeface="Arial" charset="0"/>
              </a:rPr>
              <a:t>Los municipios serán responsables de reparar y mantener la instalación después del final de la garantía.</a:t>
            </a:r>
          </a:p>
          <a:p>
            <a:pPr marL="228600" lvl="2" indent="0">
              <a:buNone/>
            </a:pPr>
            <a:endParaRPr lang="es-US" b="0" kern="0" dirty="0">
              <a:solidFill>
                <a:schemeClr val="bg2">
                  <a:lumMod val="10000"/>
                </a:schemeClr>
              </a:solidFill>
              <a:latin typeface="Gravur-Condensed" panose="02000506020000020004" pitchFamily="2" charset="0"/>
            </a:endParaRPr>
          </a:p>
          <a:p>
            <a:pPr marL="457200" lvl="2" indent="-228600">
              <a:buFont typeface="Karla"/>
              <a:buChar char="▸"/>
            </a:pPr>
            <a:endParaRPr lang="es-US" b="0" kern="0" dirty="0"/>
          </a:p>
          <a:p>
            <a:pPr marL="457200" indent="-228600"/>
            <a:endParaRPr lang="es-US" b="0" kern="0" dirty="0"/>
          </a:p>
          <a:p>
            <a:pPr marL="228600"/>
            <a:endParaRPr lang="es-US" b="0" kern="0" dirty="0"/>
          </a:p>
          <a:p>
            <a:pPr marL="457200" indent="-228600">
              <a:spcBef>
                <a:spcPts val="0"/>
              </a:spcBef>
            </a:pPr>
            <a:endParaRPr lang="es-US" b="0" kern="0" dirty="0"/>
          </a:p>
          <a:p>
            <a:pPr marL="228600"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</p:txBody>
      </p:sp>
    </p:spTree>
    <p:extLst>
      <p:ext uri="{BB962C8B-B14F-4D97-AF65-F5344CB8AC3E}">
        <p14:creationId xmlns:p14="http://schemas.microsoft.com/office/powerpoint/2010/main" val="78050820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US"/>
              <a:t>Promoción de Tecnología LED en Bolivia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43BA7D3-8BFE-4BFB-ADDE-8BD450009D2E}" type="datetime1">
              <a:rPr lang="es-ES" smtClean="0"/>
              <a:t>10/04/2019</a:t>
            </a:fld>
            <a:endParaRPr lang="de-DE" dirty="0"/>
          </a:p>
        </p:txBody>
      </p:sp>
      <p:sp>
        <p:nvSpPr>
          <p:cNvPr id="7" name="Shape 110"/>
          <p:cNvSpPr txBox="1">
            <a:spLocks noGrp="1"/>
          </p:cNvSpPr>
          <p:nvPr>
            <p:ph type="title"/>
          </p:nvPr>
        </p:nvSpPr>
        <p:spPr>
          <a:xfrm>
            <a:off x="679155" y="1045775"/>
            <a:ext cx="6740354" cy="60053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 b="1" kern="1200" dirty="0">
                <a:solidFill>
                  <a:srgbClr val="999999"/>
                </a:solidFill>
                <a:latin typeface="Arial" charset="0"/>
                <a:ea typeface="+mn-ea"/>
                <a:cs typeface="+mn-cs"/>
              </a:rPr>
              <a:t>Proyecto </a:t>
            </a:r>
            <a:r>
              <a:rPr lang="en" sz="2000" b="1" kern="1200" dirty="0">
                <a:solidFill>
                  <a:schemeClr val="accent1"/>
                </a:solidFill>
                <a:latin typeface="Arial" charset="0"/>
                <a:ea typeface="+mn-ea"/>
                <a:cs typeface="+mn-cs"/>
              </a:rPr>
              <a:t>en detalle</a:t>
            </a:r>
          </a:p>
        </p:txBody>
      </p:sp>
      <p:sp>
        <p:nvSpPr>
          <p:cNvPr id="8" name="Shape 111"/>
          <p:cNvSpPr txBox="1">
            <a:spLocks/>
          </p:cNvSpPr>
          <p:nvPr/>
        </p:nvSpPr>
        <p:spPr bwMode="auto">
          <a:xfrm>
            <a:off x="679155" y="1701252"/>
            <a:ext cx="7981766" cy="465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3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685800" indent="-457200">
              <a:buAutoNum type="arabicPeriod"/>
            </a:pPr>
            <a:r>
              <a:rPr lang="es-US" sz="2000" dirty="0">
                <a:solidFill>
                  <a:schemeClr val="accent1"/>
                </a:solidFill>
                <a:latin typeface="Arial" charset="0"/>
              </a:rPr>
              <a:t>Instalación de luminaria LED en vías públicas</a:t>
            </a:r>
          </a:p>
          <a:p>
            <a:pPr marL="228600"/>
            <a:endParaRPr lang="es-US" sz="2000" dirty="0">
              <a:solidFill>
                <a:schemeClr val="accent1"/>
              </a:solidFill>
              <a:latin typeface="Arial" charset="0"/>
            </a:endParaRPr>
          </a:p>
          <a:p>
            <a:pPr marL="342900" lvl="2" indent="-342900">
              <a:buClr>
                <a:srgbClr val="C80F0F"/>
              </a:buClr>
              <a:buFont typeface="Wingdings" panose="05000000000000000000" pitchFamily="2" charset="2"/>
              <a:buChar char="Ø"/>
            </a:pPr>
            <a:r>
              <a:rPr lang="es-US" dirty="0">
                <a:solidFill>
                  <a:srgbClr val="999999"/>
                </a:solidFill>
                <a:latin typeface="Arial" charset="0"/>
              </a:rPr>
              <a:t>2</a:t>
            </a:r>
            <a:r>
              <a:rPr lang="es-US" sz="1600" dirty="0">
                <a:solidFill>
                  <a:srgbClr val="999999"/>
                </a:solidFill>
                <a:latin typeface="Arial" charset="0"/>
              </a:rPr>
              <a:t> </a:t>
            </a:r>
            <a:r>
              <a:rPr lang="es-US" dirty="0">
                <a:solidFill>
                  <a:srgbClr val="999999"/>
                </a:solidFill>
                <a:latin typeface="Arial" charset="0"/>
              </a:rPr>
              <a:t>Proyectos piloto en la ciudad de La Paz, en coordinación con el Gobierno Autónomo Municipal de La Paz - GAMLP</a:t>
            </a:r>
          </a:p>
          <a:p>
            <a:pPr marL="342900" lvl="2" indent="-342900">
              <a:buClr>
                <a:srgbClr val="C80F0F"/>
              </a:buClr>
              <a:buFont typeface="Wingdings" panose="05000000000000000000" pitchFamily="2" charset="2"/>
              <a:buChar char="Ø"/>
            </a:pPr>
            <a:endParaRPr lang="es-US" dirty="0">
              <a:solidFill>
                <a:srgbClr val="999999"/>
              </a:solidFill>
              <a:latin typeface="Arial" charset="0"/>
            </a:endParaRPr>
          </a:p>
          <a:p>
            <a:pPr marL="514350" lvl="2" indent="-285750"/>
            <a:r>
              <a:rPr lang="es-US" dirty="0">
                <a:solidFill>
                  <a:srgbClr val="999999"/>
                </a:solidFill>
                <a:latin typeface="Arial" charset="0"/>
              </a:rPr>
              <a:t>(40 luminarias) a través de la Secretaría Municipal de Infraestructura Pública</a:t>
            </a:r>
          </a:p>
          <a:p>
            <a:pPr marL="228600" lvl="2" indent="0">
              <a:buNone/>
            </a:pPr>
            <a:r>
              <a:rPr lang="es-US" dirty="0">
                <a:solidFill>
                  <a:srgbClr val="999999"/>
                </a:solidFill>
                <a:latin typeface="Arial" charset="0"/>
              </a:rPr>
              <a:t>    Lugar de Instalación : </a:t>
            </a:r>
            <a:r>
              <a:rPr lang="es-US" dirty="0">
                <a:solidFill>
                  <a:srgbClr val="C00000"/>
                </a:solidFill>
                <a:latin typeface="Arial" charset="0"/>
              </a:rPr>
              <a:t>Av. Camacho</a:t>
            </a:r>
          </a:p>
          <a:p>
            <a:pPr marL="571500" lvl="2" indent="-342900">
              <a:buFont typeface="+mj-lt"/>
              <a:buAutoNum type="arabicParenR"/>
            </a:pPr>
            <a:endParaRPr lang="es-US" dirty="0">
              <a:solidFill>
                <a:srgbClr val="999999"/>
              </a:solidFill>
              <a:latin typeface="Arial" charset="0"/>
            </a:endParaRPr>
          </a:p>
          <a:p>
            <a:pPr marL="514350" lvl="2" indent="-285750"/>
            <a:r>
              <a:rPr lang="es-US" dirty="0">
                <a:solidFill>
                  <a:srgbClr val="999999"/>
                </a:solidFill>
                <a:latin typeface="Arial" charset="0"/>
              </a:rPr>
              <a:t>(13 luminarias) a Través de la Sub Alcaldía Sur</a:t>
            </a:r>
          </a:p>
          <a:p>
            <a:pPr marL="512763" lvl="2" indent="0">
              <a:buNone/>
            </a:pPr>
            <a:r>
              <a:rPr lang="es-US" dirty="0">
                <a:solidFill>
                  <a:srgbClr val="999999"/>
                </a:solidFill>
                <a:latin typeface="Arial" charset="0"/>
              </a:rPr>
              <a:t>Lugar de Instalación : </a:t>
            </a:r>
            <a:r>
              <a:rPr lang="es-US" dirty="0">
                <a:solidFill>
                  <a:srgbClr val="C00000"/>
                </a:solidFill>
                <a:latin typeface="Arial" charset="0"/>
              </a:rPr>
              <a:t>Lomas de </a:t>
            </a:r>
            <a:r>
              <a:rPr lang="es-US" dirty="0" err="1">
                <a:solidFill>
                  <a:srgbClr val="C00000"/>
                </a:solidFill>
                <a:latin typeface="Arial" charset="0"/>
              </a:rPr>
              <a:t>Chuamaya</a:t>
            </a:r>
            <a:r>
              <a:rPr lang="es-US" dirty="0">
                <a:solidFill>
                  <a:srgbClr val="C00000"/>
                </a:solidFill>
                <a:latin typeface="Arial" charset="0"/>
              </a:rPr>
              <a:t>, frente al sector Peña 		   Azul, Alto </a:t>
            </a:r>
            <a:r>
              <a:rPr lang="es-US" dirty="0" err="1">
                <a:solidFill>
                  <a:srgbClr val="C00000"/>
                </a:solidFill>
                <a:latin typeface="Arial" charset="0"/>
              </a:rPr>
              <a:t>Irpavi</a:t>
            </a:r>
            <a:endParaRPr lang="es-US" dirty="0">
              <a:solidFill>
                <a:srgbClr val="C00000"/>
              </a:solidFill>
              <a:latin typeface="Arial" charset="0"/>
            </a:endParaRPr>
          </a:p>
          <a:p>
            <a:pPr marL="457200" lvl="2" indent="-228600">
              <a:buFont typeface="Karla"/>
              <a:buChar char="▸"/>
            </a:pPr>
            <a:endParaRPr lang="es-US" b="0" kern="0" dirty="0"/>
          </a:p>
          <a:p>
            <a:pPr marL="457200" indent="-228600"/>
            <a:endParaRPr lang="es-US" b="0" kern="0" dirty="0"/>
          </a:p>
          <a:p>
            <a:pPr marL="228600"/>
            <a:endParaRPr lang="es-US" b="0" kern="0" dirty="0"/>
          </a:p>
          <a:p>
            <a:pPr marL="457200" indent="-228600">
              <a:spcBef>
                <a:spcPts val="0"/>
              </a:spcBef>
            </a:pPr>
            <a:endParaRPr lang="es-US" b="0" kern="0" dirty="0"/>
          </a:p>
          <a:p>
            <a:pPr marL="228600"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</p:txBody>
      </p:sp>
    </p:spTree>
    <p:extLst>
      <p:ext uri="{BB962C8B-B14F-4D97-AF65-F5344CB8AC3E}">
        <p14:creationId xmlns:p14="http://schemas.microsoft.com/office/powerpoint/2010/main" val="297111790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US"/>
              <a:t>Promoción de Tecnología LED en Bolivia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43BA7D3-8BFE-4BFB-ADDE-8BD450009D2E}" type="datetime1">
              <a:rPr lang="es-ES" smtClean="0"/>
              <a:t>10/04/2019</a:t>
            </a:fld>
            <a:endParaRPr lang="de-DE" dirty="0"/>
          </a:p>
        </p:txBody>
      </p:sp>
      <p:sp>
        <p:nvSpPr>
          <p:cNvPr id="7" name="Shape 110"/>
          <p:cNvSpPr txBox="1">
            <a:spLocks noGrp="1"/>
          </p:cNvSpPr>
          <p:nvPr>
            <p:ph type="title"/>
          </p:nvPr>
        </p:nvSpPr>
        <p:spPr>
          <a:xfrm>
            <a:off x="679155" y="1045775"/>
            <a:ext cx="6740354" cy="60053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 b="1" kern="1200" dirty="0">
                <a:solidFill>
                  <a:srgbClr val="999999"/>
                </a:solidFill>
                <a:latin typeface="Arial" charset="0"/>
                <a:ea typeface="+mn-ea"/>
                <a:cs typeface="+mn-cs"/>
              </a:rPr>
              <a:t>Proyecto </a:t>
            </a:r>
            <a:r>
              <a:rPr lang="en" sz="2000" b="1" kern="1200" dirty="0">
                <a:solidFill>
                  <a:schemeClr val="accent1"/>
                </a:solidFill>
                <a:latin typeface="Arial" charset="0"/>
                <a:ea typeface="+mn-ea"/>
                <a:cs typeface="+mn-cs"/>
              </a:rPr>
              <a:t>en detalle</a:t>
            </a:r>
          </a:p>
        </p:txBody>
      </p:sp>
      <p:sp>
        <p:nvSpPr>
          <p:cNvPr id="8" name="Shape 111"/>
          <p:cNvSpPr txBox="1">
            <a:spLocks/>
          </p:cNvSpPr>
          <p:nvPr/>
        </p:nvSpPr>
        <p:spPr bwMode="auto">
          <a:xfrm>
            <a:off x="679155" y="1701252"/>
            <a:ext cx="7981766" cy="465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3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685800" indent="-457200">
              <a:buAutoNum type="arabicPeriod"/>
            </a:pPr>
            <a:r>
              <a:rPr lang="es-US" sz="2000" dirty="0">
                <a:solidFill>
                  <a:schemeClr val="accent1"/>
                </a:solidFill>
                <a:latin typeface="Arial" charset="0"/>
              </a:rPr>
              <a:t>Instalación de luminaria LED en vías públicas</a:t>
            </a:r>
          </a:p>
          <a:p>
            <a:pPr marL="342900" lvl="2" indent="-342900">
              <a:buClr>
                <a:srgbClr val="C80F0F"/>
              </a:buClr>
              <a:buFont typeface="Wingdings" panose="05000000000000000000" pitchFamily="2" charset="2"/>
              <a:buChar char="Ø"/>
            </a:pPr>
            <a:r>
              <a:rPr lang="es-US" dirty="0">
                <a:solidFill>
                  <a:srgbClr val="999999"/>
                </a:solidFill>
                <a:latin typeface="Arial" charset="0"/>
              </a:rPr>
              <a:t>1 Proyecto piloto en la ciudad de El Alto, en coordinación con el Gobierno Autónomo Municipal de El Alto - GAMEA</a:t>
            </a:r>
          </a:p>
          <a:p>
            <a:pPr marL="514350" lvl="2" indent="-285750"/>
            <a:r>
              <a:rPr lang="es-US" dirty="0">
                <a:solidFill>
                  <a:srgbClr val="999999"/>
                </a:solidFill>
                <a:latin typeface="Arial" charset="0"/>
              </a:rPr>
              <a:t>A través de la Secretaría Municipal de Seguridad Ciudadana</a:t>
            </a:r>
          </a:p>
          <a:p>
            <a:pPr marL="228600" lvl="2" indent="0">
              <a:buNone/>
            </a:pPr>
            <a:r>
              <a:rPr lang="es-US" dirty="0">
                <a:solidFill>
                  <a:srgbClr val="999999"/>
                </a:solidFill>
                <a:latin typeface="Arial" charset="0"/>
              </a:rPr>
              <a:t>Lugar de Instalación : </a:t>
            </a:r>
            <a:r>
              <a:rPr lang="es-US" dirty="0">
                <a:solidFill>
                  <a:srgbClr val="C00000"/>
                </a:solidFill>
                <a:latin typeface="Arial" charset="0"/>
              </a:rPr>
              <a:t>Km 7, Av. del Aeropuerto</a:t>
            </a:r>
          </a:p>
          <a:p>
            <a:pPr marL="228600"/>
            <a:r>
              <a:rPr lang="es-US" sz="2000" dirty="0">
                <a:solidFill>
                  <a:schemeClr val="accent1"/>
                </a:solidFill>
                <a:latin typeface="Arial" charset="0"/>
              </a:rPr>
              <a:t>2. Fomento de capacidades </a:t>
            </a:r>
          </a:p>
          <a:p>
            <a:pPr marL="342900" lvl="2" indent="-342900">
              <a:buClr>
                <a:srgbClr val="C80F0F"/>
              </a:buClr>
              <a:buFont typeface="Wingdings" panose="05000000000000000000" pitchFamily="2" charset="2"/>
              <a:buChar char="Ø"/>
            </a:pPr>
            <a:r>
              <a:rPr lang="es-US" dirty="0">
                <a:solidFill>
                  <a:srgbClr val="999999"/>
                </a:solidFill>
                <a:latin typeface="Arial" charset="0"/>
              </a:rPr>
              <a:t>Conferencia sobre tecnología LED en La Paz.</a:t>
            </a:r>
          </a:p>
          <a:p>
            <a:pPr marL="228600" lvl="2" indent="0">
              <a:buNone/>
            </a:pPr>
            <a:endParaRPr lang="es-US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marL="571500" lvl="2" indent="-342900">
              <a:buFont typeface="+mj-lt"/>
              <a:buAutoNum type="arabicParenR"/>
            </a:pPr>
            <a:endParaRPr lang="es-US" dirty="0">
              <a:solidFill>
                <a:srgbClr val="999999"/>
              </a:solidFill>
              <a:latin typeface="Arial" charset="0"/>
            </a:endParaRPr>
          </a:p>
          <a:p>
            <a:pPr marL="457200" lvl="2" indent="-228600">
              <a:buFont typeface="Karla"/>
              <a:buChar char="▸"/>
            </a:pPr>
            <a:endParaRPr lang="es-US" b="0" kern="0" dirty="0"/>
          </a:p>
          <a:p>
            <a:pPr marL="457200" indent="-228600"/>
            <a:endParaRPr lang="es-US" b="0" kern="0" dirty="0"/>
          </a:p>
          <a:p>
            <a:pPr marL="228600"/>
            <a:endParaRPr lang="es-US" b="0" kern="0" dirty="0"/>
          </a:p>
          <a:p>
            <a:pPr marL="457200" indent="-228600">
              <a:spcBef>
                <a:spcPts val="0"/>
              </a:spcBef>
            </a:pPr>
            <a:endParaRPr lang="es-US" b="0" kern="0" dirty="0"/>
          </a:p>
          <a:p>
            <a:pPr marL="228600"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  <a:p>
            <a:pPr>
              <a:spcBef>
                <a:spcPts val="0"/>
              </a:spcBef>
            </a:pPr>
            <a:endParaRPr lang="es-US" b="0" kern="0" dirty="0"/>
          </a:p>
        </p:txBody>
      </p:sp>
    </p:spTree>
    <p:extLst>
      <p:ext uri="{BB962C8B-B14F-4D97-AF65-F5344CB8AC3E}">
        <p14:creationId xmlns:p14="http://schemas.microsoft.com/office/powerpoint/2010/main" val="329604245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lantilla PowerPoint 2015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presentacion giz programa PEERR.potx" id="{E51EB983-70F3-4801-9901-1A78FFAC87DA}" vid="{5913A67F-1B09-4572-8C8D-CE9C00E3D4C1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 giz programa PEERR</Template>
  <TotalTime>0</TotalTime>
  <Words>828</Words>
  <Application>Microsoft Office PowerPoint</Application>
  <PresentationFormat>Presentación en pantalla (4:3)</PresentationFormat>
  <Paragraphs>180</Paragraphs>
  <Slides>11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20" baseType="lpstr">
      <vt:lpstr>Arial</vt:lpstr>
      <vt:lpstr>Arial Narrow</vt:lpstr>
      <vt:lpstr>Calibri</vt:lpstr>
      <vt:lpstr>Gravur-Condensed</vt:lpstr>
      <vt:lpstr>Gravur-CondensedBlack</vt:lpstr>
      <vt:lpstr>Gravur-CondensedBold</vt:lpstr>
      <vt:lpstr>Karla</vt:lpstr>
      <vt:lpstr>Wingdings</vt:lpstr>
      <vt:lpstr>Plantilla PowerPoint 2015</vt:lpstr>
      <vt:lpstr>Presentación de PowerPoint</vt:lpstr>
      <vt:lpstr>Presentación de PowerPoint</vt:lpstr>
      <vt:lpstr>Presentación de PowerPoint</vt:lpstr>
      <vt:lpstr>Ventajas de la Tecnología LED en alumbrado público</vt:lpstr>
      <vt:lpstr>Ventajas de la Tecnología LED en alumbrado público</vt:lpstr>
      <vt:lpstr>Ventajas de la Tecnología LED en alumbrado público</vt:lpstr>
      <vt:lpstr>Proyecto en detalle</vt:lpstr>
      <vt:lpstr>Proyecto en detalle</vt:lpstr>
      <vt:lpstr>Proyecto en detalle</vt:lpstr>
      <vt:lpstr>Proyecto en detalle</vt:lpstr>
      <vt:lpstr>Presentación de PowerPoint</vt:lpstr>
    </vt:vector>
  </TitlesOfParts>
  <Company>Microsoft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Alejandra Prada</dc:creator>
  <cp:keywords>GIZ-Leerfolie</cp:keywords>
  <cp:lastModifiedBy>Alejandra Faviola Prada Rivero</cp:lastModifiedBy>
  <cp:revision>146</cp:revision>
  <cp:lastPrinted>2014-11-18T20:02:04Z</cp:lastPrinted>
  <dcterms:created xsi:type="dcterms:W3CDTF">2017-05-18T21:24:30Z</dcterms:created>
  <dcterms:modified xsi:type="dcterms:W3CDTF">2019-04-10T14:16:52Z</dcterms:modified>
</cp:coreProperties>
</file>